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60" r:id="rId6"/>
    <p:sldId id="261" r:id="rId7"/>
    <p:sldId id="279" r:id="rId8"/>
    <p:sldId id="262" r:id="rId9"/>
    <p:sldId id="264" r:id="rId10"/>
    <p:sldId id="259" r:id="rId11"/>
    <p:sldId id="265" r:id="rId12"/>
    <p:sldId id="267" r:id="rId13"/>
    <p:sldId id="270" r:id="rId14"/>
    <p:sldId id="268" r:id="rId15"/>
    <p:sldId id="269" r:id="rId16"/>
    <p:sldId id="271" r:id="rId17"/>
    <p:sldId id="274" r:id="rId18"/>
    <p:sldId id="275" r:id="rId19"/>
    <p:sldId id="276" r:id="rId20"/>
    <p:sldId id="280" r:id="rId21"/>
    <p:sldId id="281" r:id="rId22"/>
    <p:sldId id="282" r:id="rId23"/>
  </p:sldIdLst>
  <p:sldSz cx="12192000" cy="6858000"/>
  <p:notesSz cx="6858000" cy="9144000"/>
  <p:embeddedFontLst>
    <p:embeddedFont>
      <p:font typeface="01FLOPDESIGN" panose="02000600000000000000" pitchFamily="50" charset="-128"/>
      <p:regular r:id="rId24"/>
    </p:embeddedFont>
    <p:embeddedFont>
      <p:font typeface="픽셀로보로보체" panose="03050601020101020101" pitchFamily="66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D898D77-7C4A-4821-BB0D-03C77074A215}">
          <p14:sldIdLst>
            <p14:sldId id="256"/>
            <p14:sldId id="257"/>
            <p14:sldId id="258"/>
            <p14:sldId id="278"/>
            <p14:sldId id="260"/>
            <p14:sldId id="261"/>
            <p14:sldId id="279"/>
            <p14:sldId id="262"/>
            <p14:sldId id="264"/>
            <p14:sldId id="259"/>
            <p14:sldId id="265"/>
            <p14:sldId id="267"/>
          </p14:sldIdLst>
        </p14:section>
        <p14:section name="제목 없는 구역" id="{7E173117-EA79-4DDD-991E-FDC2B74B36D7}">
          <p14:sldIdLst/>
        </p14:section>
        <p14:section name="제목 없는 구역" id="{658BDAA1-E92B-4903-A981-1DBDD1BA37F0}">
          <p14:sldIdLst>
            <p14:sldId id="270"/>
            <p14:sldId id="268"/>
            <p14:sldId id="269"/>
            <p14:sldId id="271"/>
            <p14:sldId id="274"/>
            <p14:sldId id="275"/>
            <p14:sldId id="276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F9113826-E7C2-E0C8-650D-FC78FCCA55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76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318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A9D28-CF3B-3D0E-D1E3-9D341AFB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EA823B-FFE0-4BC8-7E0E-42B40207F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6C81A-84FC-A03C-773B-4980EBEF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6E7D-6CCC-4F3E-B64A-6AB1F4E1A506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CB9E8-F114-991B-FA2E-76C7C892F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568C6-C2F6-13BC-8636-64C7DFC7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771A-4340-4273-BDBC-7F321CE00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71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30A68C-A733-6491-538C-61BA7213F7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430C3F-D68C-CC23-9500-CE2C76487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4A663-14DE-5C7A-FFCE-F8649E97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6E7D-6CCC-4F3E-B64A-6AB1F4E1A506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7F60F-E431-6A63-95E2-44BAA7CB5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265F-C3AC-15BD-2316-98B14A47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771A-4340-4273-BDBC-7F321CE00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37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4D5F6C07-36B0-AA46-6A16-C811C00EF9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76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71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EB3FFFD7-B7DE-C4B0-EEDF-54CF3886F1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76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29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CDEF6-DBCC-D3F5-7B16-10367664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456BFA-54B8-D17E-AABB-EAF993FE0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18AFDC-A0A4-1C02-052F-2441BEC8E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E04AC5-5CA2-DED3-D890-416E731B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6E7D-6CCC-4F3E-B64A-6AB1F4E1A506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EA9A4-7DE4-C56E-35D9-9334F8DF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F193F-A5BF-6F75-8277-ED42BE3E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771A-4340-4273-BDBC-7F321CE00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DAC0B-BBA0-14ED-7AE9-50CFB21C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7CBC7-DD49-37EB-EB73-17EAFB9FC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65A905-9BE0-76FA-9B42-E0D1E5CED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6962F5-2C62-A811-37ED-DAF2816AF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3D169E-C554-2255-3D55-649A8DB35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50F519-1198-65B6-F771-BFE0CD5DB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6E7D-6CCC-4F3E-B64A-6AB1F4E1A506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FA9D8D-D034-769D-6878-3955C361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4C47AE-B68D-C144-C44A-62BFB01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771A-4340-4273-BDBC-7F321CE00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00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EF83D-7B68-078E-A5E3-69A9F72D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B38375-5735-EF5F-8B5C-B80AC256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6E7D-6CCC-4F3E-B64A-6AB1F4E1A506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1AB1EB-9C98-A936-0F31-F85920C7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7A060A-BDD9-CD55-B5FA-A76AE57F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771A-4340-4273-BDBC-7F321CE00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9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04D294-D57A-5926-6431-B9965A67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6E7D-6CCC-4F3E-B64A-6AB1F4E1A506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18CF98-A1AE-4FCD-647E-E98F8FC0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A3F06-6509-BAAF-5192-35D88BE5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771A-4340-4273-BDBC-7F321CE00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9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0B3B5-86E0-8BCF-FB4F-1A0EF6B97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F49DF-0EE6-1DCF-3A8A-11A51799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CE30E-F33B-619B-9B62-0C806EDB0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D1D30-2813-A4BF-A0BC-C22A0DB5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6E7D-6CCC-4F3E-B64A-6AB1F4E1A506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E7F6AF-A98F-7034-0118-88B9A4677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816D0-158C-3897-F632-D30DD5F7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771A-4340-4273-BDBC-7F321CE00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D41E6-108E-BA42-005C-68A7F9E3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07C827-D5DC-771E-FD96-CAACC4C82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0EEE86-AB5B-8521-FEC1-76740C230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0A53C-0320-38D2-72BD-791AA170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6E7D-6CCC-4F3E-B64A-6AB1F4E1A506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1D59A3-616E-637A-E17A-A2BA2E397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02F391-F929-72FA-A215-B5B02FFC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771A-4340-4273-BDBC-7F321CE00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4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5D64D8-B5E1-5013-329F-E8DD969D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8FD64-5BFB-9199-1E52-F561F28B6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8044E-0D3B-FB11-6DFA-D6E22B99D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2A6E7D-6CCC-4F3E-B64A-6AB1F4E1A506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C50F7-AA1B-2CA4-9B76-FA9354E54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9B340-9066-F956-5051-ECD74C408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F8771A-4340-4273-BDBC-7F321CE00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0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BF2B64-66E2-F4ED-5E4E-A75076F28B07}"/>
              </a:ext>
            </a:extLst>
          </p:cNvPr>
          <p:cNvSpPr txBox="1"/>
          <p:nvPr/>
        </p:nvSpPr>
        <p:spPr>
          <a:xfrm>
            <a:off x="2362200" y="1108075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</a:rPr>
              <a:t>Find My Cat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9C8992-B62D-5721-2EBF-ABBD73016B9B}"/>
              </a:ext>
            </a:extLst>
          </p:cNvPr>
          <p:cNvSpPr/>
          <p:nvPr/>
        </p:nvSpPr>
        <p:spPr>
          <a:xfrm>
            <a:off x="3632200" y="3063917"/>
            <a:ext cx="4927600" cy="110428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/>
              <a:t>머신러닝</a:t>
            </a:r>
            <a:r>
              <a:rPr lang="ko-KR" altLang="en-US" sz="4000" dirty="0"/>
              <a:t> 프로젝트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7187887-B0ED-132E-68DC-7180F4806D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35CB8F-9DD9-2A85-E840-F5FDB61E278C}"/>
              </a:ext>
            </a:extLst>
          </p:cNvPr>
          <p:cNvGrpSpPr/>
          <p:nvPr/>
        </p:nvGrpSpPr>
        <p:grpSpPr>
          <a:xfrm>
            <a:off x="4581525" y="3727450"/>
            <a:ext cx="3290006" cy="2057400"/>
            <a:chOff x="4581525" y="3727450"/>
            <a:chExt cx="3290006" cy="20574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323AF3B-185C-4B82-C949-95877D336D86}"/>
                </a:ext>
              </a:extLst>
            </p:cNvPr>
            <p:cNvSpPr/>
            <p:nvPr/>
          </p:nvSpPr>
          <p:spPr>
            <a:xfrm>
              <a:off x="4581525" y="4800600"/>
              <a:ext cx="3028950" cy="9842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/>
                <a:t>전종화</a:t>
              </a:r>
            </a:p>
          </p:txBody>
        </p:sp>
        <p:pic>
          <p:nvPicPr>
            <p:cNvPr id="11" name="그림 10" descr="픽셀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E4C87CBA-AC1B-7CE2-9918-87B2317CA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665" y="3727450"/>
              <a:ext cx="1661866" cy="1661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8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37EAB4-2768-8A0E-6062-38F581F96A53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19C11-590A-E28C-FFE5-3E3623B4A18D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　데이터　베이스　저장　ＥＲＤ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D3A02A6-1B45-7E7A-176E-258D051E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7" t="38954" r="31406" b="21512"/>
          <a:stretch/>
        </p:blipFill>
        <p:spPr>
          <a:xfrm>
            <a:off x="623498" y="1795180"/>
            <a:ext cx="10945003" cy="4314552"/>
          </a:xfrm>
          <a:prstGeom prst="rect">
            <a:avLst/>
          </a:prstGeom>
        </p:spPr>
      </p:pic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4589333-CC93-6B0A-0A64-4153B5714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568" y="3752547"/>
            <a:ext cx="3936332" cy="21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D2B0-A26F-1861-09B5-611A9B8C3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C55B2-2816-319D-484B-5AB2FE660ED0}"/>
              </a:ext>
            </a:extLst>
          </p:cNvPr>
          <p:cNvSpPr txBox="1"/>
          <p:nvPr/>
        </p:nvSpPr>
        <p:spPr>
          <a:xfrm>
            <a:off x="0" y="0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고정형　데이터이기에　</a:t>
            </a:r>
            <a:r>
              <a:rPr lang="ko-KR" altLang="en-US" dirty="0" err="1"/>
              <a:t>ｄｂ에</a:t>
            </a:r>
            <a:r>
              <a:rPr lang="ko-KR" altLang="en-US" dirty="0"/>
              <a:t>　삽입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3B767-5725-95C4-B9BD-87DF0D148EC8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A1FF951-AD02-8020-B56A-B7D36BC40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5" y="2369952"/>
            <a:ext cx="3096057" cy="1924319"/>
          </a:xfrm>
          <a:prstGeom prst="rect">
            <a:avLst/>
          </a:prstGeom>
        </p:spPr>
      </p:pic>
      <p:pic>
        <p:nvPicPr>
          <p:cNvPr id="8" name="그림 7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0F6F6657-62C9-7AC7-1A6F-D3A46E819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66" y="1288220"/>
            <a:ext cx="2234227" cy="3006051"/>
          </a:xfrm>
          <a:prstGeom prst="rect">
            <a:avLst/>
          </a:prstGeom>
        </p:spPr>
      </p:pic>
      <p:pic>
        <p:nvPicPr>
          <p:cNvPr id="10" name="그림 9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17B21102-AA9D-9E1B-C68F-01C26DC25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5" y="4691147"/>
            <a:ext cx="10945103" cy="1924318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B04756F-C847-F8E4-B783-87D546B3F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77" y="1457299"/>
            <a:ext cx="444879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9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1C8E4-57C1-C0A8-AA9A-448E0B287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2F55673-14C9-83F4-4340-A78AE03335A0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21CC4-53E4-A87A-0078-723646F369F0}"/>
              </a:ext>
            </a:extLst>
          </p:cNvPr>
          <p:cNvSpPr txBox="1"/>
          <p:nvPr/>
        </p:nvSpPr>
        <p:spPr>
          <a:xfrm>
            <a:off x="0" y="0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　구현　과정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9762551-A42D-24A2-2EDC-6BFDF11B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66" t="10756" r="29166" b="146"/>
          <a:stretch/>
        </p:blipFill>
        <p:spPr>
          <a:xfrm>
            <a:off x="3378200" y="1295174"/>
            <a:ext cx="1363540" cy="15672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336647-3245-87EC-1BD4-5C3C6E40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32" t="10588" r="28979"/>
          <a:stretch/>
        </p:blipFill>
        <p:spPr>
          <a:xfrm>
            <a:off x="4829962" y="1295174"/>
            <a:ext cx="1363540" cy="15643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1510FCF-65F4-F42B-7A17-F96FB9763F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141" t="10320" r="29141"/>
          <a:stretch/>
        </p:blipFill>
        <p:spPr>
          <a:xfrm>
            <a:off x="6307144" y="1295174"/>
            <a:ext cx="1363540" cy="15754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811AEE6-0EE3-1B79-379F-58C19101E0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306" t="10598" r="29306"/>
          <a:stretch/>
        </p:blipFill>
        <p:spPr>
          <a:xfrm>
            <a:off x="3378200" y="3126179"/>
            <a:ext cx="1356956" cy="15754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23346F1-D19D-048F-DE89-5A148607F6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161" t="10598" r="29161"/>
          <a:stretch/>
        </p:blipFill>
        <p:spPr>
          <a:xfrm>
            <a:off x="4842388" y="3126179"/>
            <a:ext cx="1356956" cy="156455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B268830-3498-97DC-E98F-A6A1595291E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348" t="10598" r="29348"/>
          <a:stretch/>
        </p:blipFill>
        <p:spPr>
          <a:xfrm>
            <a:off x="6343732" y="3099192"/>
            <a:ext cx="1377401" cy="160246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CE10718-2E58-C95C-9DD9-061DB2734C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98" t="10598" r="29098"/>
          <a:stretch/>
        </p:blipFill>
        <p:spPr>
          <a:xfrm>
            <a:off x="7896271" y="3099192"/>
            <a:ext cx="1375837" cy="15815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2C3E75B-9303-ECAF-242B-A6BED126D36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342" t="10598" r="29342"/>
          <a:stretch/>
        </p:blipFill>
        <p:spPr>
          <a:xfrm>
            <a:off x="3378200" y="4919278"/>
            <a:ext cx="1377777" cy="16024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C9FC710-8889-865C-5EC6-34E18B265B7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9374" t="10598" r="29374"/>
          <a:stretch/>
        </p:blipFill>
        <p:spPr>
          <a:xfrm>
            <a:off x="4877457" y="4919278"/>
            <a:ext cx="1375681" cy="16024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17265B7-8FE3-B598-2659-161AD90DA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348" t="10598" r="29348"/>
          <a:stretch/>
        </p:blipFill>
        <p:spPr>
          <a:xfrm>
            <a:off x="6374618" y="4919278"/>
            <a:ext cx="1377401" cy="160246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89156C-003C-B8C2-0ADA-10F53D9C0F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98" t="10598" r="29098"/>
          <a:stretch/>
        </p:blipFill>
        <p:spPr>
          <a:xfrm>
            <a:off x="7927157" y="4919278"/>
            <a:ext cx="1375837" cy="15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91639E-C5A3-6396-42AA-65380320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66" t="10756" r="29166" b="146"/>
          <a:stretch/>
        </p:blipFill>
        <p:spPr>
          <a:xfrm>
            <a:off x="4004449" y="1503343"/>
            <a:ext cx="4183102" cy="4807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EA4B08-0951-D6EE-211B-6270A60DE7B3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028CC48-8852-E480-D044-EE015049CCE6}"/>
              </a:ext>
            </a:extLst>
          </p:cNvPr>
          <p:cNvCxnSpPr>
            <a:cxnSpLocks/>
          </p:cNvCxnSpPr>
          <p:nvPr/>
        </p:nvCxnSpPr>
        <p:spPr>
          <a:xfrm flipV="1">
            <a:off x="6435087" y="3581400"/>
            <a:ext cx="2194563" cy="472303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5865971-121C-ECA3-5FB3-B789F7BDFC38}"/>
              </a:ext>
            </a:extLst>
          </p:cNvPr>
          <p:cNvCxnSpPr>
            <a:cxnSpLocks/>
          </p:cNvCxnSpPr>
          <p:nvPr/>
        </p:nvCxnSpPr>
        <p:spPr>
          <a:xfrm flipV="1">
            <a:off x="7133489" y="2261382"/>
            <a:ext cx="1762861" cy="293757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29A5436-9C21-D2EC-EF82-E018479599AF}"/>
              </a:ext>
            </a:extLst>
          </p:cNvPr>
          <p:cNvCxnSpPr>
            <a:cxnSpLocks/>
          </p:cNvCxnSpPr>
          <p:nvPr/>
        </p:nvCxnSpPr>
        <p:spPr>
          <a:xfrm flipV="1">
            <a:off x="6096000" y="4845796"/>
            <a:ext cx="2800350" cy="821863"/>
          </a:xfrm>
          <a:prstGeom prst="bentConnector3">
            <a:avLst>
              <a:gd name="adj1" fmla="val 102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BE767C1-C9B2-C9DD-1DF3-D4B821AF5362}"/>
              </a:ext>
            </a:extLst>
          </p:cNvPr>
          <p:cNvSpPr/>
          <p:nvPr/>
        </p:nvSpPr>
        <p:spPr>
          <a:xfrm>
            <a:off x="9067801" y="1912394"/>
            <a:ext cx="2609849" cy="6427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실시간  날짜</a:t>
            </a:r>
            <a:r>
              <a:rPr lang="en-US" altLang="ko-KR" sz="1600" dirty="0"/>
              <a:t>, </a:t>
            </a:r>
            <a:r>
              <a:rPr lang="ko-KR" altLang="en-US" sz="1600" dirty="0"/>
              <a:t>시간 반환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2BF9CC3-1229-344A-BF63-78C6687F862F}"/>
              </a:ext>
            </a:extLst>
          </p:cNvPr>
          <p:cNvSpPr/>
          <p:nvPr/>
        </p:nvSpPr>
        <p:spPr>
          <a:xfrm>
            <a:off x="8730477" y="3210932"/>
            <a:ext cx="2947173" cy="6427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클릭하면 </a:t>
            </a:r>
            <a:r>
              <a:rPr lang="ko-KR" altLang="en-US" sz="1600" dirty="0" err="1"/>
              <a:t>메인페이지로</a:t>
            </a:r>
            <a:r>
              <a:rPr lang="ko-KR" altLang="en-US" sz="1600" dirty="0"/>
              <a:t> 이동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C1E217D-A32A-2DCF-5FA3-1D8DE700C2B4}"/>
              </a:ext>
            </a:extLst>
          </p:cNvPr>
          <p:cNvSpPr/>
          <p:nvPr/>
        </p:nvSpPr>
        <p:spPr>
          <a:xfrm>
            <a:off x="9067801" y="4504787"/>
            <a:ext cx="2684887" cy="6427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홈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239703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482F-C18D-E7F0-0CAC-BA7E3393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A88D32-BFB7-E362-5F4E-42438EA173E6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670B1-D3B4-FE44-4F17-8EABCCBE64F0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　구현　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F9A7D-C0FD-1244-3508-B9E645DB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32" t="10588" r="28979"/>
          <a:stretch/>
        </p:blipFill>
        <p:spPr>
          <a:xfrm>
            <a:off x="3996163" y="1512017"/>
            <a:ext cx="4183102" cy="4799279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706D004-0688-3885-C6E9-06EC246B4526}"/>
              </a:ext>
            </a:extLst>
          </p:cNvPr>
          <p:cNvCxnSpPr>
            <a:cxnSpLocks/>
          </p:cNvCxnSpPr>
          <p:nvPr/>
        </p:nvCxnSpPr>
        <p:spPr>
          <a:xfrm flipV="1">
            <a:off x="6857264" y="3429000"/>
            <a:ext cx="2058136" cy="629534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ACBE747-03FD-0CB6-6ADF-62CC57BD9168}"/>
              </a:ext>
            </a:extLst>
          </p:cNvPr>
          <p:cNvCxnSpPr>
            <a:cxnSpLocks/>
          </p:cNvCxnSpPr>
          <p:nvPr/>
        </p:nvCxnSpPr>
        <p:spPr>
          <a:xfrm flipV="1">
            <a:off x="6561989" y="4389451"/>
            <a:ext cx="2353411" cy="293757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42B62D-0256-FC74-D8D3-921B6D801466}"/>
              </a:ext>
            </a:extLst>
          </p:cNvPr>
          <p:cNvSpPr/>
          <p:nvPr/>
        </p:nvSpPr>
        <p:spPr>
          <a:xfrm>
            <a:off x="9067801" y="3073407"/>
            <a:ext cx="2609849" cy="6427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이미지 검색으로 </a:t>
            </a:r>
            <a:endParaRPr lang="en-US" altLang="ko-KR" sz="1600" dirty="0"/>
          </a:p>
          <a:p>
            <a:pPr algn="ctr"/>
            <a:r>
              <a:rPr lang="ko-KR" altLang="en-US" sz="1600" dirty="0"/>
              <a:t>고양이 품종 검색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C02D21-167B-7B4C-D291-47A4BD591FFB}"/>
              </a:ext>
            </a:extLst>
          </p:cNvPr>
          <p:cNvSpPr/>
          <p:nvPr/>
        </p:nvSpPr>
        <p:spPr>
          <a:xfrm>
            <a:off x="9067800" y="4040463"/>
            <a:ext cx="2609849" cy="6427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전체 </a:t>
            </a:r>
            <a:endParaRPr lang="en-US" altLang="ko-KR" sz="1600" dirty="0"/>
          </a:p>
          <a:p>
            <a:pPr algn="ctr"/>
            <a:r>
              <a:rPr lang="ko-KR" altLang="en-US" sz="1600" dirty="0"/>
              <a:t>고양이 정보 </a:t>
            </a:r>
            <a:r>
              <a:rPr lang="en-US" altLang="ko-KR" sz="1600" dirty="0" err="1"/>
              <a:t>db</a:t>
            </a:r>
            <a:r>
              <a:rPr lang="ko-KR" altLang="en-US" sz="16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7684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A5B0-045D-8077-D6FB-E135864EA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F62FB94-7771-7320-9F76-46F44647F2CA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CB5B50-A1EA-4228-A3AB-A2FE7438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41" t="10320" r="29141"/>
          <a:stretch/>
        </p:blipFill>
        <p:spPr>
          <a:xfrm>
            <a:off x="3996163" y="1495013"/>
            <a:ext cx="4183102" cy="4833285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165453E3-FB1C-5221-A65E-60B4CF7477A6}"/>
              </a:ext>
            </a:extLst>
          </p:cNvPr>
          <p:cNvCxnSpPr>
            <a:cxnSpLocks/>
          </p:cNvCxnSpPr>
          <p:nvPr/>
        </p:nvCxnSpPr>
        <p:spPr>
          <a:xfrm>
            <a:off x="6933464" y="2782184"/>
            <a:ext cx="1934311" cy="646816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11BECA-3F68-9C5C-4EB3-9FE9BEADA809}"/>
              </a:ext>
            </a:extLst>
          </p:cNvPr>
          <p:cNvSpPr/>
          <p:nvPr/>
        </p:nvSpPr>
        <p:spPr>
          <a:xfrm>
            <a:off x="9067801" y="3073407"/>
            <a:ext cx="2609849" cy="6427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이미지 선택 후 검색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6DCB4-0E7F-B10A-05A1-C43B80A9A2C1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　구현　과정</a:t>
            </a:r>
          </a:p>
        </p:txBody>
      </p:sp>
    </p:spTree>
    <p:extLst>
      <p:ext uri="{BB962C8B-B14F-4D97-AF65-F5344CB8AC3E}">
        <p14:creationId xmlns:p14="http://schemas.microsoft.com/office/powerpoint/2010/main" val="129465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1A9E-504B-0058-8845-83B90ED8A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C31B1B-F5BB-3A84-2962-2405103C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06" t="10598" r="29306"/>
          <a:stretch/>
        </p:blipFill>
        <p:spPr>
          <a:xfrm>
            <a:off x="294799" y="1426037"/>
            <a:ext cx="4162903" cy="48332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33E598-8D9E-02DF-A04D-CC029F47084A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0E80BD-249A-9701-EDE1-4FE23338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61" t="10598" r="29161"/>
          <a:stretch/>
        </p:blipFill>
        <p:spPr>
          <a:xfrm>
            <a:off x="6124575" y="1426037"/>
            <a:ext cx="4162903" cy="4799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0A8ECA-328C-6C75-5FAE-E5568E583B42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　구현　과정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45EA5B-F6F0-311F-0D30-A1BB3FE6F023}"/>
              </a:ext>
            </a:extLst>
          </p:cNvPr>
          <p:cNvSpPr/>
          <p:nvPr/>
        </p:nvSpPr>
        <p:spPr>
          <a:xfrm>
            <a:off x="4471989" y="1929888"/>
            <a:ext cx="1638298" cy="6427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검색한 이미지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9A5129A-5A2C-3D00-C592-BE9DF606ACA3}"/>
              </a:ext>
            </a:extLst>
          </p:cNvPr>
          <p:cNvSpPr/>
          <p:nvPr/>
        </p:nvSpPr>
        <p:spPr>
          <a:xfrm>
            <a:off x="10316053" y="2572633"/>
            <a:ext cx="1638298" cy="6427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유사한 </a:t>
            </a:r>
            <a:r>
              <a:rPr lang="ko-KR" altLang="en-US" sz="1600"/>
              <a:t>품종 </a:t>
            </a:r>
            <a:r>
              <a:rPr lang="en-US" altLang="ko-KR" sz="1600" dirty="0"/>
              <a:t>5</a:t>
            </a:r>
            <a:r>
              <a:rPr lang="ko-KR" altLang="en-US" sz="1600" dirty="0"/>
              <a:t>개 리턴</a:t>
            </a:r>
          </a:p>
        </p:txBody>
      </p:sp>
    </p:spTree>
    <p:extLst>
      <p:ext uri="{BB962C8B-B14F-4D97-AF65-F5344CB8AC3E}">
        <p14:creationId xmlns:p14="http://schemas.microsoft.com/office/powerpoint/2010/main" val="42382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971E5-6034-FF47-B761-1DF1E9DF1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92AF197-E35E-C599-D938-2D5F97A8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48" t="10598" r="29348"/>
          <a:stretch/>
        </p:blipFill>
        <p:spPr>
          <a:xfrm>
            <a:off x="1689100" y="1495013"/>
            <a:ext cx="4225626" cy="49160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EEBE8E-819C-2278-DF29-9925C7E7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098" t="10598" r="29098"/>
          <a:stretch/>
        </p:blipFill>
        <p:spPr>
          <a:xfrm>
            <a:off x="6229110" y="1511762"/>
            <a:ext cx="4220827" cy="4851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F25F21-15C6-9D0B-7B85-31A8A7868D68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60CE9-B9FE-AC32-D009-F9FCD1A360F5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　구현　과정</a:t>
            </a:r>
          </a:p>
        </p:txBody>
      </p:sp>
    </p:spTree>
    <p:extLst>
      <p:ext uri="{BB962C8B-B14F-4D97-AF65-F5344CB8AC3E}">
        <p14:creationId xmlns:p14="http://schemas.microsoft.com/office/powerpoint/2010/main" val="202934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6F24-22BD-9DAC-FB69-FF3091360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5FF8323-7758-6A8F-F149-911BC24A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42" t="10598" r="29342"/>
          <a:stretch/>
        </p:blipFill>
        <p:spPr>
          <a:xfrm>
            <a:off x="1630130" y="1495013"/>
            <a:ext cx="4226778" cy="49160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F76D65-904C-AA83-6C2C-CB68D463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74" t="10598" r="29374"/>
          <a:stretch/>
        </p:blipFill>
        <p:spPr>
          <a:xfrm>
            <a:off x="6229589" y="1495013"/>
            <a:ext cx="4220348" cy="4916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B95C1-96E4-46FE-9A82-9136548C6059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13363-0419-FC09-0F1F-1234C64BC0FF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　구현　과정</a:t>
            </a:r>
          </a:p>
        </p:txBody>
      </p:sp>
    </p:spTree>
    <p:extLst>
      <p:ext uri="{BB962C8B-B14F-4D97-AF65-F5344CB8AC3E}">
        <p14:creationId xmlns:p14="http://schemas.microsoft.com/office/powerpoint/2010/main" val="173769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1436F-D735-BDFF-3443-059BAC64A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16CE7E0-0E00-5B3F-3495-0E8518AC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48" t="10598" r="29348"/>
          <a:stretch/>
        </p:blipFill>
        <p:spPr>
          <a:xfrm>
            <a:off x="1629651" y="1462920"/>
            <a:ext cx="4225626" cy="49160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649486-EEBA-A222-1D42-93D46977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098" t="10598" r="29098"/>
          <a:stretch/>
        </p:blipFill>
        <p:spPr>
          <a:xfrm>
            <a:off x="6229589" y="1495013"/>
            <a:ext cx="4220827" cy="4851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CE54A-8874-5E56-4BDA-39E3DB31A1A1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300D0-5441-54DB-D0B3-7A76DFEA6AEE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　구현　과정</a:t>
            </a:r>
          </a:p>
        </p:txBody>
      </p:sp>
    </p:spTree>
    <p:extLst>
      <p:ext uri="{BB962C8B-B14F-4D97-AF65-F5344CB8AC3E}">
        <p14:creationId xmlns:p14="http://schemas.microsoft.com/office/powerpoint/2010/main" val="222448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519CDE-FAC3-484D-5E6B-D1237517D17A}"/>
              </a:ext>
            </a:extLst>
          </p:cNvPr>
          <p:cNvSpPr/>
          <p:nvPr/>
        </p:nvSpPr>
        <p:spPr>
          <a:xfrm>
            <a:off x="3492500" y="3732954"/>
            <a:ext cx="2463800" cy="110428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개발과정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39F4C3B-4497-6A41-5FD7-B1181D253E8E}"/>
              </a:ext>
            </a:extLst>
          </p:cNvPr>
          <p:cNvSpPr/>
          <p:nvPr/>
        </p:nvSpPr>
        <p:spPr>
          <a:xfrm>
            <a:off x="9093200" y="3732954"/>
            <a:ext cx="2463800" cy="110428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시연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5E3A69-77FE-D212-8765-AA0093CDEC05}"/>
              </a:ext>
            </a:extLst>
          </p:cNvPr>
          <p:cNvSpPr/>
          <p:nvPr/>
        </p:nvSpPr>
        <p:spPr>
          <a:xfrm>
            <a:off x="685800" y="3732954"/>
            <a:ext cx="2463800" cy="110428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선정 이유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4AF044-6C50-A17C-08EF-D03E0B092376}"/>
              </a:ext>
            </a:extLst>
          </p:cNvPr>
          <p:cNvSpPr/>
          <p:nvPr/>
        </p:nvSpPr>
        <p:spPr>
          <a:xfrm>
            <a:off x="6299200" y="3732954"/>
            <a:ext cx="2463800" cy="110428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90C12-74DA-A54E-3983-68FF66EFCE07}"/>
              </a:ext>
            </a:extLst>
          </p:cNvPr>
          <p:cNvSpPr txBox="1"/>
          <p:nvPr/>
        </p:nvSpPr>
        <p:spPr>
          <a:xfrm>
            <a:off x="2362200" y="1628775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</a:rPr>
              <a:t>Find My Cat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0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1A0D3-DCA2-4022-4421-2270546EB9EC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E3F24-2EBA-47FF-093E-2587DD56AA7E}"/>
              </a:ext>
            </a:extLst>
          </p:cNvPr>
          <p:cNvSpPr txBox="1"/>
          <p:nvPr/>
        </p:nvSpPr>
        <p:spPr>
          <a:xfrm>
            <a:off x="2362200" y="1543868"/>
            <a:ext cx="74676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900" dirty="0">
                <a:solidFill>
                  <a:schemeClr val="bg1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31758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1FC9F0-1B7F-AE33-CB42-801B0B4C1295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10736-2F51-47B0-70AC-57FF10404555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어려웠던점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22108B9-D6FB-3FDC-A37A-770E693127AF}"/>
              </a:ext>
            </a:extLst>
          </p:cNvPr>
          <p:cNvSpPr/>
          <p:nvPr/>
        </p:nvSpPr>
        <p:spPr>
          <a:xfrm>
            <a:off x="3378200" y="2177424"/>
            <a:ext cx="2609849" cy="11186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파이썬 </a:t>
            </a:r>
            <a:r>
              <a:rPr lang="en-US" altLang="ko-KR" sz="2000" dirty="0"/>
              <a:t>flask</a:t>
            </a:r>
          </a:p>
          <a:p>
            <a:pPr algn="ctr"/>
            <a:r>
              <a:rPr lang="en-US" altLang="ko-KR" sz="2000" dirty="0"/>
              <a:t> </a:t>
            </a:r>
            <a:r>
              <a:rPr lang="ko-KR" altLang="en-US" sz="2000" dirty="0"/>
              <a:t>데이터 매핑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674AC07-D71C-3638-BEBC-5D0CB9F74408}"/>
              </a:ext>
            </a:extLst>
          </p:cNvPr>
          <p:cNvSpPr/>
          <p:nvPr/>
        </p:nvSpPr>
        <p:spPr>
          <a:xfrm>
            <a:off x="6373812" y="2177423"/>
            <a:ext cx="2609849" cy="11186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이미지</a:t>
            </a:r>
            <a:r>
              <a:rPr lang="en-US" altLang="ko-KR" sz="2000" dirty="0"/>
              <a:t>,</a:t>
            </a:r>
            <a:r>
              <a:rPr lang="ko-KR" altLang="en-US" sz="2000" dirty="0"/>
              <a:t>데이터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크롤링</a:t>
            </a:r>
            <a:r>
              <a:rPr lang="ko-KR" altLang="en-US" sz="2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90500-4068-5ED5-3F0A-78445037F2E1}"/>
              </a:ext>
            </a:extLst>
          </p:cNvPr>
          <p:cNvSpPr txBox="1"/>
          <p:nvPr/>
        </p:nvSpPr>
        <p:spPr>
          <a:xfrm>
            <a:off x="4408487" y="1417527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</a:rPr>
              <a:t>어려웠던점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849089-59F7-7DC7-CFEB-F2E5F5000E28}"/>
              </a:ext>
            </a:extLst>
          </p:cNvPr>
          <p:cNvSpPr/>
          <p:nvPr/>
        </p:nvSpPr>
        <p:spPr>
          <a:xfrm>
            <a:off x="7786687" y="4281861"/>
            <a:ext cx="2609849" cy="8235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부가적인 데이터 </a:t>
            </a:r>
            <a:endParaRPr lang="en-US" altLang="ko-KR" sz="2000" dirty="0"/>
          </a:p>
          <a:p>
            <a:pPr algn="ctr"/>
            <a:r>
              <a:rPr lang="en-US" altLang="ko-KR" sz="2000" dirty="0"/>
              <a:t>ex)</a:t>
            </a:r>
            <a:r>
              <a:rPr lang="ko-KR" altLang="en-US" sz="2000" dirty="0"/>
              <a:t>사료정보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10C2D6-9EA7-B27A-FFE1-8E339ACD0317}"/>
              </a:ext>
            </a:extLst>
          </p:cNvPr>
          <p:cNvSpPr/>
          <p:nvPr/>
        </p:nvSpPr>
        <p:spPr>
          <a:xfrm>
            <a:off x="1795463" y="4281862"/>
            <a:ext cx="2609849" cy="8235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고양이 인지 먼저 확인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033AF3-77FF-4E60-CA85-98D6B6B3133C}"/>
              </a:ext>
            </a:extLst>
          </p:cNvPr>
          <p:cNvSpPr/>
          <p:nvPr/>
        </p:nvSpPr>
        <p:spPr>
          <a:xfrm>
            <a:off x="4791075" y="4281861"/>
            <a:ext cx="2609849" cy="8235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고양이 모델의</a:t>
            </a:r>
            <a:endParaRPr lang="en-US" altLang="ko-KR" sz="2000" dirty="0"/>
          </a:p>
          <a:p>
            <a:pPr algn="ctr"/>
            <a:r>
              <a:rPr lang="ko-KR" altLang="en-US" sz="2000" dirty="0"/>
              <a:t> 정확도향상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45662-39DA-9C25-04B8-EE852D938207}"/>
              </a:ext>
            </a:extLst>
          </p:cNvPr>
          <p:cNvSpPr txBox="1"/>
          <p:nvPr/>
        </p:nvSpPr>
        <p:spPr>
          <a:xfrm>
            <a:off x="4408487" y="3604120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</a:rPr>
              <a:t>함후</a:t>
            </a:r>
            <a:r>
              <a:rPr lang="ko-KR" altLang="en-US" sz="3200" dirty="0">
                <a:solidFill>
                  <a:schemeClr val="bg1"/>
                </a:solidFill>
              </a:rPr>
              <a:t> 계획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BA52921-3F87-6127-7B9D-5815E32B9DCE}"/>
              </a:ext>
            </a:extLst>
          </p:cNvPr>
          <p:cNvSpPr/>
          <p:nvPr/>
        </p:nvSpPr>
        <p:spPr>
          <a:xfrm>
            <a:off x="6373812" y="5307568"/>
            <a:ext cx="2609849" cy="8235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고양이 육아일지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8252AE1-E3AA-0ABC-2035-249081D2297F}"/>
              </a:ext>
            </a:extLst>
          </p:cNvPr>
          <p:cNvSpPr/>
          <p:nvPr/>
        </p:nvSpPr>
        <p:spPr>
          <a:xfrm>
            <a:off x="3378199" y="5307568"/>
            <a:ext cx="2609849" cy="8235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국적</a:t>
            </a:r>
            <a:r>
              <a:rPr lang="en-US" altLang="ko-KR" sz="2000" dirty="0"/>
              <a:t>,</a:t>
            </a:r>
            <a:r>
              <a:rPr lang="ko-KR" altLang="en-US" sz="2000" dirty="0"/>
              <a:t>크기</a:t>
            </a:r>
            <a:r>
              <a:rPr lang="en-US" altLang="ko-KR" sz="2000" dirty="0"/>
              <a:t>,</a:t>
            </a:r>
            <a:r>
              <a:rPr lang="ko-KR" altLang="en-US" sz="2000" dirty="0"/>
              <a:t>모종 필터</a:t>
            </a:r>
          </a:p>
        </p:txBody>
      </p:sp>
    </p:spTree>
    <p:extLst>
      <p:ext uri="{BB962C8B-B14F-4D97-AF65-F5344CB8AC3E}">
        <p14:creationId xmlns:p14="http://schemas.microsoft.com/office/powerpoint/2010/main" val="2644115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D30517-FEB1-2ECC-244F-9058EE87C273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함후계획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26-0444-928A-A63F-2B421AF8798C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A668F9B1-C602-D3FB-7843-52F5C5AED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29" y="1942874"/>
            <a:ext cx="3531052" cy="3531052"/>
          </a:xfrm>
          <a:prstGeom prst="roundRect">
            <a:avLst>
              <a:gd name="adj" fmla="val 26943"/>
            </a:avLst>
          </a:prstGeom>
          <a:ln w="101600">
            <a:solidFill>
              <a:schemeClr val="bg1"/>
            </a:solidFill>
          </a:ln>
        </p:spPr>
      </p:pic>
      <p:pic>
        <p:nvPicPr>
          <p:cNvPr id="5" name="그림 4" descr="포유류, 고양이, 고양이 수염, 중소형 고양이이(가) 표시된 사진&#10;&#10;자동 생성된 설명">
            <a:extLst>
              <a:ext uri="{FF2B5EF4-FFF2-40B4-BE49-F238E27FC236}">
                <a16:creationId xmlns:a16="http://schemas.microsoft.com/office/drawing/2014/main" id="{6D94B6B0-0734-467E-6246-ADAA6A4E3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95" y="1942874"/>
            <a:ext cx="3531052" cy="3531052"/>
          </a:xfrm>
          <a:prstGeom prst="roundRect">
            <a:avLst>
              <a:gd name="adj" fmla="val 29820"/>
            </a:avLst>
          </a:prstGeom>
          <a:ln w="1016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5A5F50-31D0-94C7-957E-B3B3382FBD44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3B4B2-EB53-CBD7-14A1-E6D7D78E9118}"/>
              </a:ext>
            </a:extLst>
          </p:cNvPr>
          <p:cNvSpPr txBox="1"/>
          <p:nvPr/>
        </p:nvSpPr>
        <p:spPr>
          <a:xfrm>
            <a:off x="2404155" y="5681311"/>
            <a:ext cx="233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/>
              <a:t>랙돌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48461-EC57-6714-A728-DCB61CA5E73D}"/>
              </a:ext>
            </a:extLst>
          </p:cNvPr>
          <p:cNvSpPr txBox="1"/>
          <p:nvPr/>
        </p:nvSpPr>
        <p:spPr>
          <a:xfrm>
            <a:off x="6764453" y="5681311"/>
            <a:ext cx="3817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/>
              <a:t>스코티쉬</a:t>
            </a:r>
            <a:r>
              <a:rPr lang="ko-KR" altLang="en-US" sz="4000" dirty="0"/>
              <a:t> </a:t>
            </a:r>
            <a:r>
              <a:rPr lang="ko-KR" altLang="en-US" sz="4000" dirty="0" err="1"/>
              <a:t>폴드</a:t>
            </a:r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DD5FD-4699-8E27-B0C1-2E99558DA3D3}"/>
              </a:ext>
            </a:extLst>
          </p:cNvPr>
          <p:cNvSpPr txBox="1"/>
          <p:nvPr/>
        </p:nvSpPr>
        <p:spPr>
          <a:xfrm>
            <a:off x="5338081" y="3323679"/>
            <a:ext cx="156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/>
              <a:t>?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6252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포유류, 고양이, 고양이 수염, 중소형 고양이이(가) 표시된 사진&#10;&#10;자동 생성된 설명">
            <a:extLst>
              <a:ext uri="{FF2B5EF4-FFF2-40B4-BE49-F238E27FC236}">
                <a16:creationId xmlns:a16="http://schemas.microsoft.com/office/drawing/2014/main" id="{80A0F0C4-4FA6-9BC3-BD64-F0A5FE1EF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7" y="2056250"/>
            <a:ext cx="3531052" cy="3531052"/>
          </a:xfrm>
          <a:prstGeom prst="roundRect">
            <a:avLst>
              <a:gd name="adj" fmla="val 29820"/>
            </a:avLst>
          </a:prstGeom>
          <a:ln w="1016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5E03F-67CB-1BA0-063E-3F589845FD2F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1DD337-1748-335D-272B-CDC1AE1DCA28}"/>
              </a:ext>
            </a:extLst>
          </p:cNvPr>
          <p:cNvGrpSpPr/>
          <p:nvPr/>
        </p:nvGrpSpPr>
        <p:grpSpPr>
          <a:xfrm>
            <a:off x="6254901" y="1395963"/>
            <a:ext cx="5219700" cy="4851626"/>
            <a:chOff x="5232400" y="1345975"/>
            <a:chExt cx="5219700" cy="485162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6018C99-BAA6-103F-2774-55A0D87D4F62}"/>
                </a:ext>
              </a:extLst>
            </p:cNvPr>
            <p:cNvSpPr/>
            <p:nvPr/>
          </p:nvSpPr>
          <p:spPr>
            <a:xfrm>
              <a:off x="5232400" y="1345975"/>
              <a:ext cx="5219700" cy="4851626"/>
            </a:xfrm>
            <a:prstGeom prst="roundRect">
              <a:avLst>
                <a:gd name="adj" fmla="val 7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04FC9B-C52F-1F85-D7CB-B56ED07ED4F9}"/>
                </a:ext>
              </a:extLst>
            </p:cNvPr>
            <p:cNvSpPr txBox="1"/>
            <p:nvPr/>
          </p:nvSpPr>
          <p:spPr>
            <a:xfrm>
              <a:off x="5935664" y="1446423"/>
              <a:ext cx="38179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/>
                <a:t>스코티쉬</a:t>
              </a:r>
              <a:r>
                <a:rPr lang="ko-KR" altLang="en-US" sz="4000" dirty="0"/>
                <a:t> </a:t>
              </a:r>
              <a:r>
                <a:rPr lang="ko-KR" altLang="en-US" sz="4000" dirty="0" err="1"/>
                <a:t>폴드</a:t>
              </a:r>
              <a:endParaRPr lang="ko-KR" altLang="en-US" sz="4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33F44E-85A6-32E0-EE8A-DC8070913556}"/>
                </a:ext>
              </a:extLst>
            </p:cNvPr>
            <p:cNvSpPr txBox="1"/>
            <p:nvPr/>
          </p:nvSpPr>
          <p:spPr>
            <a:xfrm>
              <a:off x="5448300" y="2311151"/>
              <a:ext cx="500380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 dirty="0" err="1">
                  <a:effectLst/>
                  <a:latin typeface="01FLOPDESIGN" panose="02000600000000000000" pitchFamily="50" charset="-128"/>
                </a:rPr>
                <a:t>스코티시</a:t>
              </a:r>
              <a:r>
                <a:rPr lang="ko-KR" altLang="en-US" b="0" i="0" dirty="0">
                  <a:effectLst/>
                  <a:latin typeface="01FLOPDESIGN" panose="02000600000000000000" pitchFamily="50" charset="-128"/>
                </a:rPr>
                <a:t> </a:t>
              </a:r>
              <a:r>
                <a:rPr lang="ko-KR" altLang="en-US" b="0" i="0" dirty="0" err="1">
                  <a:effectLst/>
                  <a:latin typeface="01FLOPDESIGN" panose="02000600000000000000" pitchFamily="50" charset="-128"/>
                </a:rPr>
                <a:t>폴드는</a:t>
              </a:r>
              <a:r>
                <a:rPr lang="ko-KR" altLang="en-US" b="0" i="0" dirty="0">
                  <a:effectLst/>
                  <a:latin typeface="01FLOPDESIGN" panose="02000600000000000000" pitchFamily="50" charset="-128"/>
                </a:rPr>
                <a:t> 똑똑하고 호기심 많고 가족에게 충성스럽습니다</a:t>
              </a:r>
              <a:r>
                <a:rPr lang="en-US" altLang="ko-KR" b="0" i="0" dirty="0">
                  <a:effectLst/>
                  <a:latin typeface="01FLOPDESIGN" panose="02000600000000000000" pitchFamily="50" charset="-128"/>
                </a:rPr>
                <a:t>. </a:t>
              </a:r>
            </a:p>
            <a:p>
              <a:r>
                <a:rPr lang="ko-KR" altLang="en-US" b="0" i="0" dirty="0">
                  <a:effectLst/>
                  <a:latin typeface="01FLOPDESIGN" panose="02000600000000000000" pitchFamily="50" charset="-128"/>
                </a:rPr>
                <a:t>지나치게 자기 주장이 강하지 않으며 자기 주장을 할 때에는 작은 목소리로 의사표현을 합니다</a:t>
              </a:r>
              <a:r>
                <a:rPr lang="en-US" altLang="ko-KR" b="0" i="0" dirty="0">
                  <a:effectLst/>
                  <a:latin typeface="01FLOPDESIGN" panose="02000600000000000000" pitchFamily="50" charset="-128"/>
                </a:rPr>
                <a:t>.</a:t>
              </a:r>
            </a:p>
            <a:p>
              <a:r>
                <a:rPr lang="ko-KR" altLang="en-US" b="0" i="0" dirty="0">
                  <a:effectLst/>
                  <a:latin typeface="01FLOPDESIGN" panose="02000600000000000000" pitchFamily="50" charset="-128"/>
                </a:rPr>
                <a:t>아이들과 잘 어울리며 다른 반려동물과도 잘 지낼 수 있습니다</a:t>
              </a:r>
              <a:r>
                <a:rPr lang="en-US" altLang="ko-KR" b="0" i="0" dirty="0">
                  <a:effectLst/>
                  <a:latin typeface="01FLOPDESIGN" panose="02000600000000000000" pitchFamily="50" charset="-128"/>
                </a:rPr>
                <a:t>.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23D8D9-3E57-27E6-D5D8-A2516A3B67EB}"/>
                </a:ext>
              </a:extLst>
            </p:cNvPr>
            <p:cNvSpPr txBox="1"/>
            <p:nvPr/>
          </p:nvSpPr>
          <p:spPr>
            <a:xfrm>
              <a:off x="5448300" y="4588696"/>
              <a:ext cx="50038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 dirty="0" err="1">
                  <a:effectLst/>
                  <a:latin typeface="01FLOPDESIGN" panose="02000600000000000000" pitchFamily="50" charset="-128"/>
                </a:rPr>
                <a:t>그루밍을</a:t>
              </a:r>
              <a:r>
                <a:rPr lang="ko-KR" altLang="en-US" b="0" i="0" dirty="0">
                  <a:effectLst/>
                  <a:latin typeface="01FLOPDESIGN" panose="02000600000000000000" pitchFamily="50" charset="-128"/>
                </a:rPr>
                <a:t> 많이 해주어야 합니다</a:t>
              </a:r>
              <a:r>
                <a:rPr lang="en-US" altLang="ko-KR" b="0" i="0" dirty="0">
                  <a:effectLst/>
                  <a:latin typeface="01FLOPDESIGN" panose="02000600000000000000" pitchFamily="50" charset="-128"/>
                </a:rPr>
                <a:t>. </a:t>
              </a:r>
              <a:r>
                <a:rPr lang="ko-KR" altLang="en-US" b="0" i="0" dirty="0">
                  <a:effectLst/>
                  <a:latin typeface="01FLOPDESIGN" panose="02000600000000000000" pitchFamily="50" charset="-128"/>
                </a:rPr>
                <a:t>실내 및 실외 생활에 적합 합니다</a:t>
              </a:r>
              <a:r>
                <a:rPr lang="en-US" altLang="ko-KR" b="0" i="0" dirty="0">
                  <a:effectLst/>
                  <a:latin typeface="01FLOPDESIGN" panose="02000600000000000000" pitchFamily="50" charset="-128"/>
                </a:rPr>
                <a:t>. </a:t>
              </a:r>
              <a:r>
                <a:rPr lang="ko-KR" altLang="en-US" b="0" i="0" dirty="0">
                  <a:effectLst/>
                  <a:latin typeface="01FLOPDESIGN" panose="02000600000000000000" pitchFamily="50" charset="-128"/>
                </a:rPr>
                <a:t>어린이 및 기타 동물들과 잘 어울립니다</a:t>
              </a:r>
              <a:r>
                <a:rPr lang="en-US" altLang="ko-KR" b="0" i="0" dirty="0">
                  <a:effectLst/>
                  <a:latin typeface="01FLOPDESIGN" panose="02000600000000000000" pitchFamily="50" charset="-128"/>
                </a:rPr>
                <a:t>.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0D7ADF-813C-BFDA-C88D-FF9DE7CA8793}"/>
                </a:ext>
              </a:extLst>
            </p:cNvPr>
            <p:cNvSpPr txBox="1"/>
            <p:nvPr/>
          </p:nvSpPr>
          <p:spPr>
            <a:xfrm>
              <a:off x="6477000" y="5669346"/>
              <a:ext cx="3124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0" i="0" dirty="0">
                  <a:effectLst/>
                  <a:latin typeface="01FLOPDESIGN" panose="02000600000000000000" pitchFamily="50" charset="-128"/>
                </a:rPr>
                <a:t>총명한 충직한 다정한</a:t>
              </a:r>
              <a:endParaRPr lang="ko-KR" altLang="en-US" dirty="0"/>
            </a:p>
          </p:txBody>
        </p:sp>
      </p:grpSp>
      <p:pic>
        <p:nvPicPr>
          <p:cNvPr id="15" name="그림 14" descr="원이(가) 표시된 사진&#10;&#10;자동 생성된 설명">
            <a:extLst>
              <a:ext uri="{FF2B5EF4-FFF2-40B4-BE49-F238E27FC236}">
                <a16:creationId xmlns:a16="http://schemas.microsoft.com/office/drawing/2014/main" id="{5E32D2F5-6B88-B92F-9671-83294F5A9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28" y="2132598"/>
            <a:ext cx="1572041" cy="15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C 0.0444 -4.44444E-6 0.0806 0.0595 0.0806 0.13287 C 0.0806 0.20602 0.0444 0.26575 3.95833E-6 0.26575 C -0.04454 0.26575 -0.0806 0.20602 -0.0806 0.13287 C -0.0806 0.0595 -0.04454 -4.44444E-6 3.95833E-6 -4.44444E-6 Z " pathEditMode="relative" rAng="0" ptsTypes="AAA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CFA4C8-92F9-B77A-D0FA-E7266DE6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381" t="31218" r="15718" b="58345"/>
          <a:stretch/>
        </p:blipFill>
        <p:spPr>
          <a:xfrm>
            <a:off x="5493657" y="4988462"/>
            <a:ext cx="5857275" cy="1221390"/>
          </a:xfrm>
          <a:prstGeom prst="roundRect">
            <a:avLst>
              <a:gd name="adj" fmla="val 27362"/>
            </a:avLst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F53CA3-D03C-CD89-DD82-3EE00127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95" r="46562" b="30814"/>
          <a:stretch/>
        </p:blipFill>
        <p:spPr>
          <a:xfrm>
            <a:off x="6613172" y="1735098"/>
            <a:ext cx="4737760" cy="2844503"/>
          </a:xfrm>
          <a:prstGeom prst="roundRect">
            <a:avLst>
              <a:gd name="adj" fmla="val 22790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9838D-C4E2-47C2-EDE5-03909B0F3A80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3A0DC-33D4-F816-870C-8A9E485A6315}"/>
              </a:ext>
            </a:extLst>
          </p:cNvPr>
          <p:cNvSpPr txBox="1"/>
          <p:nvPr/>
        </p:nvSpPr>
        <p:spPr>
          <a:xfrm>
            <a:off x="0" y="-19229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　</a:t>
            </a:r>
            <a:r>
              <a:rPr lang="ko-KR" altLang="en-US" dirty="0" err="1"/>
              <a:t>크롤링</a:t>
            </a:r>
            <a:r>
              <a:rPr lang="ko-KR" altLang="en-US" dirty="0"/>
              <a:t>　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2BEB54-9BF9-1DBA-246E-D05B6DD6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46" t="10272" r="31042" b="7365"/>
          <a:stretch/>
        </p:blipFill>
        <p:spPr>
          <a:xfrm>
            <a:off x="841068" y="2031552"/>
            <a:ext cx="4276613" cy="4178300"/>
          </a:xfrm>
          <a:prstGeom prst="roundRect">
            <a:avLst>
              <a:gd name="adj" fmla="val 18751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74D633-389F-B5F2-AD97-2D61DE9D882D}"/>
              </a:ext>
            </a:extLst>
          </p:cNvPr>
          <p:cNvSpPr txBox="1"/>
          <p:nvPr/>
        </p:nvSpPr>
        <p:spPr>
          <a:xfrm>
            <a:off x="793159" y="1550432"/>
            <a:ext cx="437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https://www.royalcanin.com/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9BB96-4CFD-7D69-B5B5-8D65565BA65A}"/>
              </a:ext>
            </a:extLst>
          </p:cNvPr>
          <p:cNvSpPr txBox="1"/>
          <p:nvPr/>
        </p:nvSpPr>
        <p:spPr>
          <a:xfrm>
            <a:off x="5561257" y="4619130"/>
            <a:ext cx="30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Div class </a:t>
            </a:r>
            <a:r>
              <a:rPr lang="ko-KR" altLang="en-US" dirty="0"/>
              <a:t>이름이 같음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DA44841-51C4-858F-095C-8297EB60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845" t="38571" r="29564" b="26969"/>
          <a:stretch/>
        </p:blipFill>
        <p:spPr>
          <a:xfrm>
            <a:off x="230442" y="2395120"/>
            <a:ext cx="6382730" cy="2912448"/>
          </a:xfrm>
          <a:prstGeom prst="roundRect">
            <a:avLst>
              <a:gd name="adj" fmla="val 13714"/>
            </a:avLst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C25EF986-8E97-7C4D-C92B-2599AB37B40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94499" y="1732983"/>
            <a:ext cx="5167058" cy="39703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devon-rex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01FLOPDESIGN" panose="02000600000000000000" pitchFamily="50" charset="-128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|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데본렉스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|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데본렉스는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장난을 좋아하고 다소 짓궂은 성격으로 보호자에게 헌신적입니다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.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그들은 보호자가 근처에 있고 놀이에 참여할 수 있을 때 가장 행복함을 느낍니다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.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이 바쁜 작은 고양이는 함께 있는 것을 즐기고 활동적인 가정에서 잘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지냅니다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.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사람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중심의 품종으로서 대규모 가정에서도 잘 지냅니다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.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특히 아이들과 잘 어울리고 다른 반려동물과도 잘 어울립니다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.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데본렉스는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식욕이 클 수 있으므로 체중이 너무 많이 늘기 시작하면 특히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중성화된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고양이의 경우 음식을 제한하도록 주의해야 합니다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|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영국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|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단모종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|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중형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| 9-15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살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|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사교적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에너지가 넘치는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다정한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자기 주장이 강한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장난을 좋아함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|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그루밍을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많이 해주어야 합니다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.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실외 울타리가 필요합니다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.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사람들과 잘 어울립니다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.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01FLOPDESIGN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41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E32D97-366E-90A1-F5CA-F5CBE03C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90" r="42813" b="20543"/>
          <a:stretch/>
        </p:blipFill>
        <p:spPr>
          <a:xfrm>
            <a:off x="804704" y="2110591"/>
            <a:ext cx="5114613" cy="3353845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F54DE-82B9-6555-B097-9EF8626D03BA}"/>
              </a:ext>
            </a:extLst>
          </p:cNvPr>
          <p:cNvSpPr txBox="1"/>
          <p:nvPr/>
        </p:nvSpPr>
        <p:spPr>
          <a:xfrm>
            <a:off x="0" y="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Ｔｅｓｔ／ｔｒａｉｎ</a:t>
            </a:r>
            <a:r>
              <a:rPr lang="ko-KR" altLang="en-US" dirty="0"/>
              <a:t>　</a:t>
            </a:r>
            <a:r>
              <a:rPr lang="ko-KR" altLang="en-US" dirty="0" err="1"/>
              <a:t>ｄａｔａ</a:t>
            </a:r>
            <a:r>
              <a:rPr lang="ko-KR" altLang="en-US" dirty="0"/>
              <a:t>　</a:t>
            </a:r>
            <a:r>
              <a:rPr lang="ko-KR" altLang="en-US" dirty="0" err="1"/>
              <a:t>크롤링</a:t>
            </a:r>
            <a:r>
              <a:rPr lang="ko-KR" altLang="en-US" dirty="0"/>
              <a:t>　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EA120-780D-EEA9-9E86-BECF29CE99B1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73A4A4-DB5A-BC05-3BAA-B0694890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179" t="10174" r="8573" b="18605"/>
          <a:stretch/>
        </p:blipFill>
        <p:spPr>
          <a:xfrm>
            <a:off x="6453499" y="2267803"/>
            <a:ext cx="5114613" cy="3196633"/>
          </a:xfrm>
          <a:prstGeom prst="roundRect">
            <a:avLst>
              <a:gd name="adj" fmla="val 8759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C1E39-879A-D341-F2A6-B60BE1F21445}"/>
              </a:ext>
            </a:extLst>
          </p:cNvPr>
          <p:cNvSpPr txBox="1"/>
          <p:nvPr/>
        </p:nvSpPr>
        <p:spPr>
          <a:xfrm>
            <a:off x="6453499" y="1898471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Ragdoll</a:t>
            </a:r>
            <a:r>
              <a:rPr lang="ko-KR" altLang="en-US" dirty="0"/>
              <a:t> </a:t>
            </a:r>
            <a:r>
              <a:rPr lang="en-US" altLang="ko-KR" dirty="0"/>
              <a:t>+ (cat)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8DF23-E0EB-E540-4D04-F518535B8B8F}"/>
              </a:ext>
            </a:extLst>
          </p:cNvPr>
          <p:cNvSpPr txBox="1"/>
          <p:nvPr/>
        </p:nvSpPr>
        <p:spPr>
          <a:xfrm>
            <a:off x="9005887" y="1898471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56</a:t>
            </a:r>
            <a:r>
              <a:rPr lang="ko-KR" altLang="en-US" dirty="0"/>
              <a:t>개의 고양이 품종</a:t>
            </a:r>
          </a:p>
        </p:txBody>
      </p:sp>
    </p:spTree>
    <p:extLst>
      <p:ext uri="{BB962C8B-B14F-4D97-AF65-F5344CB8AC3E}">
        <p14:creationId xmlns:p14="http://schemas.microsoft.com/office/powerpoint/2010/main" val="117105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C8D6D-EF38-C9D2-7600-F495C464F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92113-34B0-32B8-27EE-EA20FDE245F4}"/>
              </a:ext>
            </a:extLst>
          </p:cNvPr>
          <p:cNvSpPr txBox="1"/>
          <p:nvPr/>
        </p:nvSpPr>
        <p:spPr>
          <a:xfrm>
            <a:off x="0" y="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Ｔｅｓｔ／ｔｒａｉｎ</a:t>
            </a:r>
            <a:r>
              <a:rPr lang="ko-KR" altLang="en-US" dirty="0"/>
              <a:t>　</a:t>
            </a:r>
            <a:r>
              <a:rPr lang="ko-KR" altLang="en-US" dirty="0" err="1"/>
              <a:t>ｄａｔａ</a:t>
            </a:r>
            <a:r>
              <a:rPr lang="ko-KR" altLang="en-US" dirty="0"/>
              <a:t>　</a:t>
            </a:r>
            <a:r>
              <a:rPr lang="ko-KR" altLang="en-US" dirty="0" err="1"/>
              <a:t>크롤링</a:t>
            </a:r>
            <a:r>
              <a:rPr lang="ko-KR" altLang="en-US" dirty="0"/>
              <a:t>　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CB6E2-CA8B-A563-58F5-BAD7A8707492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4ACC1E-FC61-53F2-C7EF-3439401F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00" t="9884" r="12578" b="20930"/>
          <a:stretch/>
        </p:blipFill>
        <p:spPr>
          <a:xfrm>
            <a:off x="885597" y="1689951"/>
            <a:ext cx="3806849" cy="2357718"/>
          </a:xfrm>
          <a:prstGeom prst="roundRect">
            <a:avLst>
              <a:gd name="adj" fmla="val 9210"/>
            </a:avLst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F03A272-B898-739B-56D2-5D339AA23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97" y="4150179"/>
            <a:ext cx="4184604" cy="2357718"/>
          </a:xfrm>
          <a:prstGeom prst="roundRect">
            <a:avLst>
              <a:gd name="adj" fmla="val 12338"/>
            </a:avLst>
          </a:prstGeom>
        </p:spPr>
      </p:pic>
      <p:pic>
        <p:nvPicPr>
          <p:cNvPr id="6" name="그림 5" descr="텍스트, 개, 포유류, 고양이이(가) 표시된 사진&#10;&#10;자동 생성된 설명">
            <a:extLst>
              <a:ext uri="{FF2B5EF4-FFF2-40B4-BE49-F238E27FC236}">
                <a16:creationId xmlns:a16="http://schemas.microsoft.com/office/drawing/2014/main" id="{09C628C2-7569-4407-1DA8-85567D08E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5" y="1761081"/>
            <a:ext cx="4660900" cy="4746816"/>
          </a:xfrm>
          <a:prstGeom prst="roundRect">
            <a:avLst>
              <a:gd name="adj" fmla="val 11558"/>
            </a:avLst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5EF4DC-2E19-98CA-DF3B-B2C2C2CAACCC}"/>
              </a:ext>
            </a:extLst>
          </p:cNvPr>
          <p:cNvSpPr txBox="1"/>
          <p:nvPr/>
        </p:nvSpPr>
        <p:spPr>
          <a:xfrm>
            <a:off x="4827384" y="2571571"/>
            <a:ext cx="1790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1kb</a:t>
            </a:r>
            <a:r>
              <a:rPr lang="ko-KR" altLang="en-US" dirty="0"/>
              <a:t> 이상의 정상적인 이미지 </a:t>
            </a:r>
            <a:endParaRPr lang="en-US" altLang="ko-KR" dirty="0"/>
          </a:p>
          <a:p>
            <a:r>
              <a:rPr lang="ko-KR" altLang="en-US" dirty="0"/>
              <a:t>약 </a:t>
            </a:r>
            <a:r>
              <a:rPr lang="en-US" altLang="ko-KR" dirty="0"/>
              <a:t>400 x 56 </a:t>
            </a:r>
            <a:r>
              <a:rPr lang="ko-KR" altLang="en-US" dirty="0"/>
              <a:t>개 수집</a:t>
            </a:r>
          </a:p>
        </p:txBody>
      </p:sp>
    </p:spTree>
    <p:extLst>
      <p:ext uri="{BB962C8B-B14F-4D97-AF65-F5344CB8AC3E}">
        <p14:creationId xmlns:p14="http://schemas.microsoft.com/office/powerpoint/2010/main" val="8484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B353D-0FDC-956B-70FD-E6E9E34DBDCF}"/>
              </a:ext>
            </a:extLst>
          </p:cNvPr>
          <p:cNvSpPr txBox="1"/>
          <p:nvPr/>
        </p:nvSpPr>
        <p:spPr>
          <a:xfrm>
            <a:off x="0" y="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Ｔｅｓｔ／ｔｒａｉｎ</a:t>
            </a:r>
            <a:r>
              <a:rPr lang="ko-KR" altLang="en-US" dirty="0"/>
              <a:t>　</a:t>
            </a:r>
            <a:r>
              <a:rPr lang="ko-KR" altLang="en-US" dirty="0" err="1"/>
              <a:t>ｄａｔａ</a:t>
            </a:r>
            <a:r>
              <a:rPr lang="ko-KR" altLang="en-US" dirty="0"/>
              <a:t>　모델　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4A642-ADD2-822D-75C0-AC2E1AE83C98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FCADE3-27A8-38C9-3234-0B87B9783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1296859"/>
            <a:ext cx="3543300" cy="517064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import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tensorflow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as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tf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01FLOPDESIGN" panose="02000600000000000000" pitchFamily="50" charset="-128"/>
                <a:ea typeface="JetBrains Mono"/>
              </a:rPr>
              <a:t>print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.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01FLOPDESIGN" panose="02000600000000000000" pitchFamily="50" charset="-128"/>
                <a:ea typeface="JetBrains Mono"/>
              </a:rPr>
              <a:t>__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01FLOPDESIGN" panose="02000600000000000000" pitchFamily="50" charset="-128"/>
                <a:ea typeface="JetBrains Mono"/>
              </a:rPr>
              <a:t>version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01FLOPDESIGN" panose="02000600000000000000" pitchFamily="50" charset="-128"/>
                <a:ea typeface="JetBrains Mono"/>
              </a:rPr>
              <a:t>__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from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tensorflow.keras.applications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import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VGG16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from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tensorflow.keras.models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import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Sequential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from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tensorflow.keras.layers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import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Flatten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Dense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Dropout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from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tensorflow.keras.preprocessing.image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import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ImageDataGenerator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데이터 로드 및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전처리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train_dir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'../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breed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cat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train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test_dir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'../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breed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cat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test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train_datagen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ImageDataGenerator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rotation_range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180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회전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width_shift_range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0.2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좌우 이동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height_shift_range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0.9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상하이동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horizontal_flip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True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좌우 반전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vertical_flip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True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상하 반전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brightness_range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=[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0.5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1.5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]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명암 증감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test_datagen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ImageDataGenerator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train_generator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train_datagen.flow_from_directory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train_dir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target_size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224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224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batch_size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32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class_mode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categorical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shuffle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True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test_generator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test_datagen.flow_from_directory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test_dir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target_size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224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224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batch_size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32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class_mode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categorical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shuffle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True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class_num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01FLOPDESIGN" panose="02000600000000000000" pitchFamily="50" charset="-128"/>
                <a:ea typeface="JetBrains Mono"/>
              </a:rPr>
              <a:t>len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train_generator.class_indices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labels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01FLOPDESIGN" panose="02000600000000000000" pitchFamily="50" charset="-128"/>
                <a:ea typeface="JetBrains Mono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train_generator.class_indices.keys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())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01FLOPDESIGN" panose="02000600000000000000" pitchFamily="50" charset="-128"/>
                <a:ea typeface="JetBrains Mono"/>
              </a:rPr>
              <a:t>print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f'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분류수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: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{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class_num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라벨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: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{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labels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conv_layer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=VGG16(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weights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imagenet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include_top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False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input_shape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224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224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3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conv_layer.summary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vgg16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모델의 잘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학슴되어진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부분을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학습됮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않게 고정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for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layer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conv_layer.layers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layer.trainable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False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model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Sequential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model.add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conv_layer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model.add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Flatten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())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고양이 분류를 위한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fine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tuneing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부분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model.add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Dense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class_num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activation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softmax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model.summary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model.compile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loss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categorical_crossentropy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optimizer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adam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metrics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=[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acc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])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epochs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30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model.fit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train_generator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steps_per_epoch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01FLOPDESIGN" panose="02000600000000000000" pitchFamily="50" charset="-128"/>
                <a:ea typeface="JetBrains Mono"/>
              </a:rPr>
              <a:t>int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train_generator.samples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train_generator.batch_size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                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epochs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epochs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                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validation_data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test_generator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                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validation_steps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01FLOPDESIGN" panose="02000600000000000000" pitchFamily="50" charset="-128"/>
                <a:ea typeface="JetBrains Mono"/>
              </a:rPr>
              <a:t>int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test_generator.samples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test_generator.batch_size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                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verbose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model.save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'cat_model.h5'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01FLOPDESIGN" panose="02000600000000000000" pitchFamily="50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BA5F04-3467-F1BF-2012-E6FEB947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026" t="13485" r="1241" b="59754"/>
          <a:stretch/>
        </p:blipFill>
        <p:spPr>
          <a:xfrm>
            <a:off x="6962774" y="2085141"/>
            <a:ext cx="2143125" cy="2244716"/>
          </a:xfrm>
          <a:prstGeom prst="roundRect">
            <a:avLst>
              <a:gd name="adj" fmla="val 20573"/>
            </a:avLst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B87F5E01-B536-B568-F8A1-F5238C67D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0" y="4247348"/>
            <a:ext cx="2495551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'cat_model.h5'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01FLOPDESIGN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62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3DBE-E33F-FBCD-6B0F-0BB9E017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8C7127-9287-5895-3B49-7D58D4B75D7B}"/>
              </a:ext>
            </a:extLst>
          </p:cNvPr>
          <p:cNvSpPr txBox="1"/>
          <p:nvPr/>
        </p:nvSpPr>
        <p:spPr>
          <a:xfrm>
            <a:off x="0" y="33184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성격　데이터를　이용해　</a:t>
            </a:r>
            <a:r>
              <a:rPr lang="ko-KR" altLang="en-US"/>
              <a:t>비슷한　품종　추천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15DEE5-5F79-750F-5020-B9B4174D9BAD}"/>
              </a:ext>
            </a:extLst>
          </p:cNvPr>
          <p:cNvSpPr txBox="1"/>
          <p:nvPr/>
        </p:nvSpPr>
        <p:spPr>
          <a:xfrm>
            <a:off x="2362200" y="3501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Find My Cat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EC21A8-5181-1FA3-3E45-461AC397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07" y="1359520"/>
            <a:ext cx="6241143" cy="493981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cx_Oracle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sklearn.metrics.pairwise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cosine_similarity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pandas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pd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flask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query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"""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           SELECT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a.cat_id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a.charactor_id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b.charactor_list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           FROM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cat_character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characterlist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b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           WHERE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a.charactor_id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b.charactor_id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            ORDER BY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a.cat_id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a.charactor_id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"""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conn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cx_Oracle.connect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"personal"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"personal"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"192.168.0.144:1521/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xe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Step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1: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데이터 조회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pd.read_sql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query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conn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conn.close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Step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2: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고양이 품종 프로파일링 데이터 생성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Pivot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binary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attribute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matrix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where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each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row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cat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breed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each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represents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attribute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attribute_df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data.pivot_table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'CAT_ID'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columns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'CHARACTOR_LIST'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aggfunc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fill_value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Step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3: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고양이 품종 특성별 유사도 비교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similarity_matrix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cosine_similarity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attribute_df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similarity_df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pd.DataFrame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similarity_matrix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attribute_df.index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columns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attribute_df.index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Step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4: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대상 고양이 품종의 특성과 가까운 고양이품종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개 추천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def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01FLOPDESIGN" panose="02000600000000000000" pitchFamily="50" charset="-128"/>
                <a:ea typeface="JetBrains Mono"/>
              </a:rPr>
              <a:t>recommend_similar_breeds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cat_id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top_n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similar_cats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similarity_df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cat_id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].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sort_values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01FLOPDESIGN" panose="02000600000000000000" pitchFamily="50" charset="-128"/>
                <a:ea typeface="JetBrains Mono"/>
              </a:rPr>
              <a:t>ascending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:top_n+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]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similar_cats_percentage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similar_cats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*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100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round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01FLOPDESIGN" panose="02000600000000000000" pitchFamily="50" charset="-128"/>
                <a:ea typeface="JetBrains Mono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Convert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percentage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round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decimal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places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01FLOPDESIGN" panose="02000600000000000000" pitchFamily="50" charset="-128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similar_cats_percentage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01FLOPDESIGN" panose="02000600000000000000" pitchFamily="50" charset="-128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테스트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cat_id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sphynx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similar_breeds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recommend_similar_breeds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cat_id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01FLOPDESIGN" panose="02000600000000000000" pitchFamily="50" charset="-128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similar_breeds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)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01FLOPDESIGN" panose="02000600000000000000" pitchFamily="50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CFF32E-4D2C-F7D0-447A-AD334B18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8" t="54360" r="75078" b="15262"/>
          <a:stretch/>
        </p:blipFill>
        <p:spPr>
          <a:xfrm>
            <a:off x="7429953" y="2082794"/>
            <a:ext cx="4134415" cy="3429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41C07A-D409-CC06-CA02-2C1E9ABE035C}"/>
              </a:ext>
            </a:extLst>
          </p:cNvPr>
          <p:cNvSpPr txBox="1"/>
          <p:nvPr/>
        </p:nvSpPr>
        <p:spPr>
          <a:xfrm>
            <a:off x="7429953" y="1498019"/>
            <a:ext cx="32837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cat_id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01FLOPDESIGN" panose="02000600000000000000" pitchFamily="50" charset="-128"/>
                <a:ea typeface="JetBrains Mono"/>
              </a:rPr>
              <a:t> =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sphynx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01FLOPDESIGN" panose="02000600000000000000" pitchFamily="50" charset="-128"/>
                <a:ea typeface="JetBrains Mono"/>
              </a:rPr>
              <a:t>'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1180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픽셀로보로보체">
      <a:majorFont>
        <a:latin typeface="픽셀로보로보체"/>
        <a:ea typeface="픽셀로보로보체"/>
        <a:cs typeface=""/>
      </a:majorFont>
      <a:minorFont>
        <a:latin typeface="픽셀로보로보체"/>
        <a:ea typeface="픽셀로보로보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1327</Words>
  <Application>Microsoft Office PowerPoint</Application>
  <PresentationFormat>와이드스크린</PresentationFormat>
  <Paragraphs>96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Courier New</vt:lpstr>
      <vt:lpstr>01FLOPDESIGN</vt:lpstr>
      <vt:lpstr>Arial</vt:lpstr>
      <vt:lpstr>픽셀로보로보체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 jok</dc:creator>
  <cp:lastModifiedBy>ga jok</cp:lastModifiedBy>
  <cp:revision>7</cp:revision>
  <dcterms:created xsi:type="dcterms:W3CDTF">2024-11-15T03:10:10Z</dcterms:created>
  <dcterms:modified xsi:type="dcterms:W3CDTF">2024-11-15T05:41:37Z</dcterms:modified>
</cp:coreProperties>
</file>